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6" r:id="rId7"/>
    <p:sldId id="267" r:id="rId8"/>
    <p:sldId id="269" r:id="rId9"/>
    <p:sldId id="261" r:id="rId10"/>
    <p:sldId id="264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27/06/2019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27/06/2019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9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44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1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8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2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4687"/>
            <a:ext cx="6230657" cy="5314602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 smtClean="0"/>
              <a:t>2019  2022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060524" y="5127866"/>
            <a:ext cx="3963590" cy="858767"/>
          </a:xfrm>
        </p:spPr>
        <p:txBody>
          <a:bodyPr rtlCol="0"/>
          <a:lstStyle/>
          <a:p>
            <a:pPr rtl="0"/>
            <a:r>
              <a:rPr lang="it-IT" dirty="0" smtClean="0"/>
              <a:t>Rilevazione  risultanze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7872" r="32458" b="13092"/>
          <a:stretch/>
        </p:blipFill>
        <p:spPr>
          <a:xfrm rot="676307">
            <a:off x="5923945" y="1531858"/>
            <a:ext cx="6123034" cy="34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 smtClean="0"/>
              <a:t>Punti di criticità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2</a:t>
            </a:fld>
            <a:endParaRPr lang="it-IT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9102" b="3026"/>
          <a:stretch/>
        </p:blipFill>
        <p:spPr>
          <a:xfrm rot="720000">
            <a:off x="7504589" y="336894"/>
            <a:ext cx="3585884" cy="4170787"/>
          </a:xfr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44" y="2422287"/>
            <a:ext cx="7485888" cy="3523537"/>
          </a:xfrm>
        </p:spPr>
        <p:txBody>
          <a:bodyPr rtlCol="0">
            <a:noAutofit/>
          </a:bodyPr>
          <a:lstStyle/>
          <a:p>
            <a:pPr marL="0" lvl="0" indent="0" algn="ctr">
              <a:buNone/>
            </a:pPr>
            <a:r>
              <a:rPr lang="it-IT" sz="3200" b="1" dirty="0">
                <a:solidFill>
                  <a:srgbClr val="C00000"/>
                </a:solidFill>
                <a:latin typeface="+mj-lt"/>
              </a:rPr>
              <a:t>Il progetto di inglese per </a:t>
            </a:r>
            <a:endParaRPr lang="it-IT" sz="3200" b="1" dirty="0" smtClean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le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classi quinte </a:t>
            </a:r>
            <a:endParaRPr lang="it-IT" sz="3200" b="1" dirty="0" smtClean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it-IT" sz="32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on ha riguardato i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plessi </a:t>
            </a:r>
            <a:endParaRPr lang="it-IT" sz="3200" b="1" dirty="0" smtClean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it-IT" sz="3200" b="1" dirty="0" err="1" smtClean="0">
                <a:solidFill>
                  <a:srgbClr val="C00000"/>
                </a:solidFill>
                <a:latin typeface="+mj-lt"/>
              </a:rPr>
              <a:t>Moscarella</a:t>
            </a: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it-IT" sz="3200" b="1" dirty="0" err="1" smtClean="0">
                <a:solidFill>
                  <a:srgbClr val="C00000"/>
                </a:solidFill>
                <a:latin typeface="+mj-lt"/>
              </a:rPr>
              <a:t>Lattaro</a:t>
            </a:r>
            <a:endParaRPr lang="it-IT" sz="3200" b="1" dirty="0" smtClean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endParaRPr lang="it-IT" sz="3200" b="1" dirty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it-IT" sz="3200" b="1" dirty="0">
                <a:solidFill>
                  <a:srgbClr val="C00000"/>
                </a:solidFill>
                <a:latin typeface="+mj-lt"/>
              </a:rPr>
              <a:t>I progetti di recupero di italiano e matematica </a:t>
            </a: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dovrebbero trovare</a:t>
            </a:r>
            <a:endParaRPr lang="it-IT" sz="3200" b="1" dirty="0" smtClean="0">
              <a:solidFill>
                <a:srgbClr val="C00000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sviluppo nella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scuola </a:t>
            </a:r>
            <a:r>
              <a:rPr lang="it-IT" sz="3200" b="1" dirty="0" smtClean="0">
                <a:solidFill>
                  <a:srgbClr val="C00000"/>
                </a:solidFill>
                <a:latin typeface="+mj-lt"/>
              </a:rPr>
              <a:t>primaria</a:t>
            </a:r>
            <a:endParaRPr lang="it-IT" sz="1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 smtClean="0"/>
              <a:t>Punti di criticità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3</a:t>
            </a:fld>
            <a:endParaRPr lang="it-IT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9102" b="3026"/>
          <a:stretch/>
        </p:blipFill>
        <p:spPr>
          <a:xfrm rot="720000">
            <a:off x="7504589" y="336894"/>
            <a:ext cx="3585884" cy="4170787"/>
          </a:xfrm>
        </p:spPr>
      </p:pic>
      <p:sp>
        <p:nvSpPr>
          <p:cNvPr id="7" name="Rettangolo 6"/>
          <p:cNvSpPr/>
          <p:nvPr/>
        </p:nvSpPr>
        <p:spPr>
          <a:xfrm>
            <a:off x="256032" y="1734931"/>
            <a:ext cx="7741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ctr"/>
            <a:r>
              <a:rPr lang="it-IT" sz="3200" b="1" dirty="0">
                <a:latin typeface="+mj-lt"/>
              </a:rPr>
              <a:t>Il monte ore esiguo di alcuni progetti</a:t>
            </a:r>
            <a:r>
              <a:rPr lang="it-IT" sz="3200" b="1" dirty="0" smtClean="0">
                <a:latin typeface="+mj-lt"/>
              </a:rPr>
              <a:t>. </a:t>
            </a:r>
          </a:p>
          <a:p>
            <a:pPr algn="ctr"/>
            <a:endParaRPr lang="it-IT" sz="3200" b="1" dirty="0" smtClean="0">
              <a:latin typeface="+mj-lt"/>
            </a:endParaRPr>
          </a:p>
          <a:p>
            <a:pPr algn="ctr"/>
            <a:r>
              <a:rPr lang="it-IT" sz="3200" b="1" dirty="0" smtClean="0">
                <a:latin typeface="+mj-lt"/>
              </a:rPr>
              <a:t>La </a:t>
            </a:r>
            <a:r>
              <a:rPr lang="it-IT" sz="3200" b="1" dirty="0">
                <a:latin typeface="+mj-lt"/>
              </a:rPr>
              <a:t>necessità di avere fondi per l’acquisto di materiali </a:t>
            </a:r>
            <a:r>
              <a:rPr lang="it-IT" sz="3200" b="1" dirty="0" smtClean="0">
                <a:latin typeface="+mj-lt"/>
              </a:rPr>
              <a:t>e attrezzature d’aula   . . .  </a:t>
            </a:r>
          </a:p>
          <a:p>
            <a:pPr algn="ctr"/>
            <a:r>
              <a:rPr lang="it-IT" sz="3200" b="1" dirty="0" smtClean="0">
                <a:latin typeface="+mj-lt"/>
              </a:rPr>
              <a:t>Non a carico dei docenti!</a:t>
            </a:r>
            <a:endParaRPr lang="it-IT" sz="3200" b="1" dirty="0">
              <a:latin typeface="+mj-lt"/>
            </a:endParaRPr>
          </a:p>
          <a:p>
            <a:pPr algn="ctr"/>
            <a:endParaRPr lang="it-IT" sz="3200" b="1" dirty="0" smtClean="0">
              <a:latin typeface="+mj-lt"/>
            </a:endParaRPr>
          </a:p>
          <a:p>
            <a:pPr algn="ctr"/>
            <a:r>
              <a:rPr lang="it-IT" sz="3200" b="1" dirty="0" smtClean="0">
                <a:latin typeface="+mj-lt"/>
              </a:rPr>
              <a:t>L’AOF </a:t>
            </a:r>
            <a:r>
              <a:rPr lang="it-IT" sz="3200" b="1" dirty="0">
                <a:latin typeface="+mj-lt"/>
              </a:rPr>
              <a:t>in extra-curricolare non </a:t>
            </a:r>
            <a:r>
              <a:rPr lang="it-IT" sz="3200" b="1" dirty="0" smtClean="0">
                <a:latin typeface="+mj-lt"/>
              </a:rPr>
              <a:t>è</a:t>
            </a:r>
          </a:p>
          <a:p>
            <a:pPr algn="ctr"/>
            <a:r>
              <a:rPr lang="it-IT" sz="3200" b="1" dirty="0" smtClean="0">
                <a:latin typeface="+mj-lt"/>
              </a:rPr>
              <a:t> </a:t>
            </a:r>
            <a:r>
              <a:rPr lang="it-IT" sz="3200" b="1" dirty="0">
                <a:latin typeface="+mj-lt"/>
              </a:rPr>
              <a:t>appannaggio di tutti gli alunni.</a:t>
            </a:r>
          </a:p>
        </p:txBody>
      </p:sp>
    </p:spTree>
    <p:extLst>
      <p:ext uri="{BB962C8B-B14F-4D97-AF65-F5344CB8AC3E}">
        <p14:creationId xmlns:p14="http://schemas.microsoft.com/office/powerpoint/2010/main" val="2380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1744" y="1912873"/>
            <a:ext cx="75224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lvl="0" algn="ctr">
              <a:tabLst>
                <a:tab pos="457200" algn="l"/>
              </a:tabLst>
            </a:pPr>
            <a:r>
              <a:rPr lang="it-IT" sz="2800" b="1" dirty="0" smtClean="0">
                <a:latin typeface="+mj-lt"/>
              </a:rPr>
              <a:t>Individuazione  </a:t>
            </a:r>
            <a:r>
              <a:rPr lang="it-IT" sz="2800" b="1" dirty="0">
                <a:latin typeface="+mj-lt"/>
              </a:rPr>
              <a:t>precoce di alunni </a:t>
            </a:r>
            <a:endParaRPr lang="it-IT" sz="2800" b="1" dirty="0" smtClean="0">
              <a:latin typeface="+mj-lt"/>
            </a:endParaRPr>
          </a:p>
          <a:p>
            <a:pPr lvl="0" algn="ctr">
              <a:tabLst>
                <a:tab pos="457200" algn="l"/>
              </a:tabLst>
            </a:pPr>
            <a:r>
              <a:rPr lang="it-IT" sz="2800" b="1" dirty="0" smtClean="0">
                <a:latin typeface="+mj-lt"/>
              </a:rPr>
              <a:t>con </a:t>
            </a:r>
            <a:r>
              <a:rPr lang="it-IT" sz="2800" b="1" dirty="0">
                <a:latin typeface="+mj-lt"/>
              </a:rPr>
              <a:t>difficoltà </a:t>
            </a:r>
            <a:endParaRPr lang="it-IT" sz="2800" b="1" dirty="0" smtClean="0">
              <a:latin typeface="+mj-lt"/>
            </a:endParaRPr>
          </a:p>
          <a:p>
            <a:pPr lvl="0" algn="ctr">
              <a:tabLst>
                <a:tab pos="457200" algn="l"/>
              </a:tabLst>
            </a:pPr>
            <a:r>
              <a:rPr lang="it-IT" sz="2800" b="1" dirty="0" smtClean="0">
                <a:latin typeface="+mj-lt"/>
              </a:rPr>
              <a:t>dalle </a:t>
            </a:r>
            <a:r>
              <a:rPr lang="it-IT" sz="2800" b="1" dirty="0">
                <a:latin typeface="+mj-lt"/>
              </a:rPr>
              <a:t>prime classi</a:t>
            </a:r>
          </a:p>
          <a:p>
            <a:pPr lvl="0" algn="ctr">
              <a:tabLst>
                <a:tab pos="457200" algn="l"/>
              </a:tabLst>
            </a:pPr>
            <a:endParaRPr lang="it-IT" sz="2800" b="1" dirty="0" smtClean="0">
              <a:latin typeface="+mj-lt"/>
            </a:endParaRPr>
          </a:p>
          <a:p>
            <a:pPr lvl="0" algn="ctr">
              <a:tabLst>
                <a:tab pos="457200" algn="l"/>
              </a:tabLst>
            </a:pPr>
            <a:r>
              <a:rPr lang="it-IT" sz="2800" b="1" dirty="0" smtClean="0">
                <a:latin typeface="+mj-lt"/>
              </a:rPr>
              <a:t>Progetti  </a:t>
            </a:r>
            <a:r>
              <a:rPr lang="it-IT" sz="2800" b="1" dirty="0">
                <a:latin typeface="+mj-lt"/>
              </a:rPr>
              <a:t>sportivi</a:t>
            </a:r>
          </a:p>
          <a:p>
            <a:pPr algn="ctr">
              <a:spcAft>
                <a:spcPts val="0"/>
              </a:spcAft>
            </a:pPr>
            <a:r>
              <a:rPr lang="it-IT" sz="2800" b="1" dirty="0">
                <a:latin typeface="+mj-lt"/>
              </a:rPr>
              <a:t> </a:t>
            </a:r>
          </a:p>
          <a:p>
            <a:pPr lvl="0" algn="ctr">
              <a:tabLst>
                <a:tab pos="457200" algn="l"/>
              </a:tabLst>
            </a:pPr>
            <a:r>
              <a:rPr lang="it-IT" sz="2800" b="1" dirty="0">
                <a:latin typeface="+mj-lt"/>
              </a:rPr>
              <a:t>Risposta positiva da parte degli alunni</a:t>
            </a:r>
          </a:p>
          <a:p>
            <a:pPr lvl="0" algn="ctr">
              <a:tabLst>
                <a:tab pos="457200" algn="l"/>
              </a:tabLst>
            </a:pPr>
            <a:r>
              <a:rPr lang="it-IT" sz="2800" b="1" dirty="0">
                <a:latin typeface="+mj-lt"/>
              </a:rPr>
              <a:t>Collaborazione con le famiglie </a:t>
            </a:r>
          </a:p>
          <a:p>
            <a:pPr lvl="0" algn="ctr">
              <a:tabLst>
                <a:tab pos="457200" algn="l"/>
              </a:tabLst>
            </a:pPr>
            <a:r>
              <a:rPr lang="it-IT" sz="2800" b="1" dirty="0">
                <a:latin typeface="+mj-lt"/>
              </a:rPr>
              <a:t>Disponibilità espressa dai partecipanti a proseguire </a:t>
            </a:r>
            <a:r>
              <a:rPr lang="it-IT" sz="2800" b="1" dirty="0" smtClean="0">
                <a:latin typeface="+mj-lt"/>
              </a:rPr>
              <a:t>l’esperienza</a:t>
            </a:r>
            <a:endParaRPr lang="it-IT" sz="2800" b="1" dirty="0">
              <a:latin typeface="+mj-lt"/>
            </a:endParaRPr>
          </a:p>
        </p:txBody>
      </p:sp>
      <p:pic>
        <p:nvPicPr>
          <p:cNvPr id="11" name="Segnaposto immagine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7400"/>
          <a:stretch>
            <a:fillRect/>
          </a:stretch>
        </p:blipFill>
        <p:spPr>
          <a:xfrm rot="720000">
            <a:off x="7940825" y="373134"/>
            <a:ext cx="3247176" cy="3823155"/>
          </a:xfrm>
        </p:spPr>
      </p:pic>
    </p:spTree>
    <p:extLst>
      <p:ext uri="{BB962C8B-B14F-4D97-AF65-F5344CB8AC3E}">
        <p14:creationId xmlns:p14="http://schemas.microsoft.com/office/powerpoint/2010/main" val="25200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6400" y="1912873"/>
            <a:ext cx="7522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lvl="0" algn="ctr">
              <a:tabLst>
                <a:tab pos="342900" algn="l"/>
              </a:tabLst>
            </a:pPr>
            <a:r>
              <a:rPr lang="it-IT" sz="2800" b="1" dirty="0">
                <a:latin typeface="+mj-lt"/>
              </a:rPr>
              <a:t>I progetti di inglese </a:t>
            </a:r>
          </a:p>
          <a:p>
            <a:pPr lvl="0" algn="ctr">
              <a:tabLst>
                <a:tab pos="342900" algn="l"/>
              </a:tabLst>
            </a:pPr>
            <a:r>
              <a:rPr lang="it-IT" sz="2800" b="1" dirty="0">
                <a:latin typeface="+mj-lt"/>
              </a:rPr>
              <a:t>curricolare - extracurricolare </a:t>
            </a:r>
            <a:r>
              <a:rPr lang="it-IT" sz="2800" b="1" dirty="0" smtClean="0">
                <a:latin typeface="+mj-lt"/>
              </a:rPr>
              <a:t>anche </a:t>
            </a:r>
            <a:r>
              <a:rPr lang="it-IT" sz="2800" b="1" dirty="0">
                <a:latin typeface="+mj-lt"/>
              </a:rPr>
              <a:t>con presenza </a:t>
            </a:r>
            <a:r>
              <a:rPr lang="it-IT" sz="2400" b="1" dirty="0">
                <a:latin typeface="+mj-lt"/>
              </a:rPr>
              <a:t>della docente  madrelingua </a:t>
            </a:r>
            <a:endParaRPr lang="it-IT" sz="3600" b="1" dirty="0">
              <a:latin typeface="+mj-lt"/>
            </a:endParaRPr>
          </a:p>
          <a:p>
            <a:pPr lvl="0" algn="ctr">
              <a:tabLst>
                <a:tab pos="457200" algn="l"/>
              </a:tabLst>
              <a:defRPr/>
            </a:pPr>
            <a:r>
              <a:rPr lang="it-IT" sz="2800" b="1" dirty="0">
                <a:solidFill>
                  <a:schemeClr val="dk1"/>
                </a:solidFill>
                <a:latin typeface="+mj-lt"/>
              </a:rPr>
              <a:t>rispondenti al </a:t>
            </a:r>
            <a:r>
              <a:rPr lang="it-IT" sz="2800" b="1" dirty="0" smtClean="0">
                <a:solidFill>
                  <a:schemeClr val="dk1"/>
                </a:solidFill>
                <a:latin typeface="+mj-lt"/>
              </a:rPr>
              <a:t>RAV per tutti i segmenti </a:t>
            </a:r>
            <a:endParaRPr lang="it-IT" sz="2800" b="1" dirty="0">
              <a:solidFill>
                <a:schemeClr val="dk1"/>
              </a:solidFill>
              <a:latin typeface="+mj-lt"/>
            </a:endParaRPr>
          </a:p>
          <a:p>
            <a:pPr lvl="0" algn="ctr">
              <a:tabLst>
                <a:tab pos="457200" algn="l"/>
              </a:tabLst>
            </a:pPr>
            <a:endParaRPr lang="it-IT" sz="2800" b="1" dirty="0">
              <a:latin typeface="+mj-lt"/>
            </a:endParaRPr>
          </a:p>
          <a:p>
            <a:pPr lvl="0" algn="ctr">
              <a:tabLst>
                <a:tab pos="457200" algn="l"/>
              </a:tabLst>
            </a:pPr>
            <a:endParaRPr lang="it-IT" sz="2800" b="1" dirty="0">
              <a:latin typeface="+mj-lt"/>
            </a:endParaRPr>
          </a:p>
          <a:p>
            <a:pPr lvl="0" algn="ctr">
              <a:tabLst>
                <a:tab pos="457200" algn="l"/>
              </a:tabLst>
            </a:pPr>
            <a:r>
              <a:rPr lang="it-IT" sz="2800" b="1" dirty="0" smtClean="0">
                <a:latin typeface="+mj-lt"/>
              </a:rPr>
              <a:t>Progetti  </a:t>
            </a:r>
            <a:r>
              <a:rPr lang="it-IT" sz="2800" b="1" dirty="0">
                <a:latin typeface="+mj-lt"/>
              </a:rPr>
              <a:t>di recupero di italiano e matematica secondaria I grado</a:t>
            </a:r>
          </a:p>
          <a:p>
            <a:pPr lvl="0" algn="ctr">
              <a:tabLst>
                <a:tab pos="457200" algn="l"/>
              </a:tabLst>
            </a:pPr>
            <a:endParaRPr lang="it-IT" sz="2800" b="1" dirty="0">
              <a:latin typeface="+mj-lt"/>
            </a:endParaRPr>
          </a:p>
        </p:txBody>
      </p:sp>
      <p:pic>
        <p:nvPicPr>
          <p:cNvPr id="11" name="Segnaposto immagine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7400"/>
          <a:stretch>
            <a:fillRect/>
          </a:stretch>
        </p:blipFill>
        <p:spPr>
          <a:xfrm rot="720000">
            <a:off x="7940825" y="373134"/>
            <a:ext cx="3247176" cy="3823155"/>
          </a:xfrm>
        </p:spPr>
      </p:pic>
    </p:spTree>
    <p:extLst>
      <p:ext uri="{BB962C8B-B14F-4D97-AF65-F5344CB8AC3E}">
        <p14:creationId xmlns:p14="http://schemas.microsoft.com/office/powerpoint/2010/main" val="4017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it-IT" dirty="0" smtClean="0"/>
              <a:t>Spunti di miglioramento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776" y="1875920"/>
            <a:ext cx="7502224" cy="4695568"/>
          </a:xfrm>
          <a:solidFill>
            <a:srgbClr val="FFFF00"/>
          </a:solidFill>
        </p:spPr>
        <p:txBody>
          <a:bodyPr tIns="180000" bIns="108000" rtlCol="0">
            <a:noAutofit/>
          </a:bodyPr>
          <a:lstStyle/>
          <a:p>
            <a:pPr algn="ctr" rtl="0">
              <a:lnSpc>
                <a:spcPct val="17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30C00"/>
                </a:solidFill>
                <a:latin typeface="+mj-lt"/>
              </a:rPr>
              <a:t>Partecipazione più ampia della platea </a:t>
            </a:r>
          </a:p>
          <a:p>
            <a:pPr algn="ctr" rtl="0">
              <a:lnSpc>
                <a:spcPct val="17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30C00"/>
                </a:solidFill>
                <a:latin typeface="+mj-lt"/>
              </a:rPr>
              <a:t>degli alunni all’AOF</a:t>
            </a:r>
          </a:p>
          <a:p>
            <a:pPr algn="ctr" rtl="0">
              <a:lnSpc>
                <a:spcPct val="170000"/>
              </a:lnSpc>
              <a:spcBef>
                <a:spcPts val="0"/>
              </a:spcBef>
            </a:pPr>
            <a:endParaRPr lang="it-IT" sz="2400" dirty="0" smtClean="0">
              <a:solidFill>
                <a:srgbClr val="030C00"/>
              </a:solidFill>
              <a:latin typeface="+mj-lt"/>
            </a:endParaRPr>
          </a:p>
          <a:p>
            <a:pPr algn="ctr" rtl="0">
              <a:lnSpc>
                <a:spcPct val="17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30C00"/>
                </a:solidFill>
                <a:latin typeface="+mj-lt"/>
              </a:rPr>
              <a:t>Partecipazione a PON e FESR per aumentare i flussi finanziari a beneficio delle dotazioni didattiche e della partecipazione </a:t>
            </a:r>
          </a:p>
          <a:p>
            <a:pPr algn="ctr" rtl="0">
              <a:lnSpc>
                <a:spcPct val="17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30C00"/>
                </a:solidFill>
                <a:latin typeface="+mj-lt"/>
              </a:rPr>
              <a:t>di risorse esterne</a:t>
            </a:r>
          </a:p>
          <a:p>
            <a:pPr rtl="0"/>
            <a:endParaRPr lang="it-IT" dirty="0" smtClean="0">
              <a:solidFill>
                <a:srgbClr val="030C00"/>
              </a:solidFill>
              <a:latin typeface="+mj-lt"/>
            </a:endParaRPr>
          </a:p>
          <a:p>
            <a:pPr rtl="0"/>
            <a:r>
              <a:rPr lang="it-IT" sz="1200" dirty="0" smtClean="0">
                <a:solidFill>
                  <a:srgbClr val="030C00"/>
                </a:solidFill>
                <a:latin typeface="+mj-lt"/>
              </a:rPr>
              <a:t> </a:t>
            </a:r>
            <a:endParaRPr lang="it-IT" sz="1200" dirty="0">
              <a:solidFill>
                <a:srgbClr val="030C00"/>
              </a:solidFill>
              <a:latin typeface="+mj-lt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6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45" y="2343721"/>
            <a:ext cx="2338007" cy="25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 smtClean="0"/>
              <a:t>Grazie per l’ascolto</a:t>
            </a:r>
            <a:endParaRPr lang="it-IT" dirty="0"/>
          </a:p>
        </p:txBody>
      </p:sp>
      <p:pic>
        <p:nvPicPr>
          <p:cNvPr id="7" name="Segnaposto immagine 6" descr="Ragazzo che porta uno zaino rosso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 txBox="1">
            <a:spLocks/>
          </p:cNvSpPr>
          <p:nvPr/>
        </p:nvSpPr>
        <p:spPr>
          <a:xfrm rot="840000">
            <a:off x="7825294" y="3721845"/>
            <a:ext cx="4016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 txBox="1">
            <a:spLocks/>
          </p:cNvSpPr>
          <p:nvPr/>
        </p:nvSpPr>
        <p:spPr>
          <a:xfrm rot="840000">
            <a:off x="7565378" y="3721844"/>
            <a:ext cx="4821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Le FF.SS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0</TotalTime>
  <Words>177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Franklin Gothic Book</vt:lpstr>
      <vt:lpstr>Tema di Office</vt:lpstr>
      <vt:lpstr>Presentazione standard di PowerPoint</vt:lpstr>
      <vt:lpstr>Punti di criticità</vt:lpstr>
      <vt:lpstr>Punti di criticità</vt:lpstr>
      <vt:lpstr>Punti di forza</vt:lpstr>
      <vt:lpstr>Punti di forza</vt:lpstr>
      <vt:lpstr>Spunti di miglioramento</vt:lpstr>
      <vt:lpstr>Grazie per l’ascolto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2019-06-23T10:41:51Z</dcterms:created>
  <dcterms:modified xsi:type="dcterms:W3CDTF">2019-06-27T11:38:44Z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